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"/>
  </p:notesMasterIdLst>
  <p:handoutMasterIdLst>
    <p:handoutMasterId r:id="rId52"/>
  </p:handoutMasterIdLst>
  <p:sldIdLst>
    <p:sldId id="327" r:id="rId3"/>
    <p:sldId id="330" r:id="rId5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377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6" Type="http://schemas.openxmlformats.org/officeDocument/2006/relationships/commentAuthors" Target="commentAuthors.xml"/><Relationship Id="rId55" Type="http://schemas.openxmlformats.org/officeDocument/2006/relationships/tableStyles" Target="tableStyles.xml"/><Relationship Id="rId54" Type="http://schemas.openxmlformats.org/officeDocument/2006/relationships/viewProps" Target="viewProps.xml"/><Relationship Id="rId53" Type="http://schemas.openxmlformats.org/officeDocument/2006/relationships/presProps" Target="presProps.xml"/><Relationship Id="rId52" Type="http://schemas.openxmlformats.org/officeDocument/2006/relationships/handoutMaster" Target="handoutMasters/handoutMaster1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4.jpeg>
</file>

<file path=ppt/media/image42.jpeg>
</file>

<file path=ppt/media/image43.png>
</file>

<file path=ppt/media/image44.png>
</file>

<file path=ppt/media/image4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1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5.png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6.png"/><Relationship Id="rId1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8.png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8.emf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9.emf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2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3.png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4.png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365" y="4568825"/>
            <a:ext cx="3580130" cy="9220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altLang="en-US" dirty="0">
                <a:solidFill>
                  <a:schemeClr val="bg2"/>
                </a:solidFill>
                <a:ea typeface="SF Pro" pitchFamily="2" charset="0"/>
                <a:cs typeface="+mn-lt"/>
              </a:rPr>
              <a:t>SIVARAMAN VISHAL RAMANATHAN</a:t>
            </a:r>
            <a:endParaRPr lang="en-IN" altLang="en-US" dirty="0">
              <a:solidFill>
                <a:schemeClr val="bg2"/>
              </a:solidFill>
              <a:ea typeface="SF Pro" pitchFamily="2" charset="0"/>
              <a:cs typeface="+mn-lt"/>
            </a:endParaRPr>
          </a:p>
          <a:p>
            <a:endParaRPr lang="en-IN" altLang="en-US" dirty="0">
              <a:solidFill>
                <a:schemeClr val="bg2"/>
              </a:solidFill>
              <a:ea typeface="SF Pro" pitchFamily="2" charset="0"/>
              <a:cs typeface="+mn-lt"/>
            </a:endParaRPr>
          </a:p>
          <a:p>
            <a:r>
              <a:rPr lang="en-IN" altLang="en-US" dirty="0">
                <a:solidFill>
                  <a:schemeClr val="bg2"/>
                </a:solidFill>
                <a:ea typeface="SF Pro" pitchFamily="2" charset="0"/>
                <a:cs typeface="+mn-lt"/>
              </a:rPr>
              <a:t>19 DECEMBER 2023</a:t>
            </a:r>
            <a:endParaRPr lang="en-IN" altLang="en-US" dirty="0">
              <a:solidFill>
                <a:schemeClr val="bg2"/>
              </a:solidFill>
              <a:ea typeface="SF Pro" pitchFamily="2" charset="0"/>
              <a:cs typeface="+mn-lt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616075"/>
            <a:ext cx="5790565" cy="4240530"/>
          </a:xfrm>
          <a:prstGeom prst="rect">
            <a:avLst/>
          </a:prstGeom>
        </p:spPr>
        <p:txBody>
          <a:bodyPr/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We identified the training labels by doing an exploratory data analysis.</a:t>
            </a:r>
            <a:endParaRPr 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We determined the quantity of launches at every location as well as the quantity and frequency of each orbit.</a:t>
            </a:r>
            <a:endParaRPr 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From the outcome column, we generated the landing outcome label and exported the data to CSV.</a:t>
            </a:r>
            <a:endParaRPr lang="en-US" sz="2000"/>
          </a:p>
          <a:p>
            <a:pPr marL="0" indent="0">
              <a:buFont typeface="Wingdings" panose="05000000000000000000" charset="0"/>
              <a:buNone/>
            </a:pP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lang="en-US"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https://github.com/Sivaraman-VishalRamanathan/FINAL_CAPSTON_PROJECT_IBM_DATA_SCIENCE/blob/main/Vishal_Ramanathan_20231218_labs-jupyter-spacex-Data%20wrangling.ipynb</a:t>
            </a:r>
            <a:endParaRPr lang="en-US" sz="20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Data </a:t>
            </a:r>
            <a:r>
              <a:rPr lang="en-US" dirty="0">
                <a:solidFill>
                  <a:srgbClr val="0B49CB"/>
                </a:solidFill>
                <a:latin typeface="Times New Roman" panose="02020603050405020304" charset="0"/>
                <a:cs typeface="Times New Roman" panose="02020603050405020304" charset="0"/>
              </a:rPr>
              <a:t>Wrangling</a:t>
            </a:r>
            <a:endParaRPr lang="en-US" dirty="0">
              <a:solidFill>
                <a:srgbClr val="0B49CB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6870" y="1651635"/>
            <a:ext cx="4521835" cy="38976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825625"/>
            <a:ext cx="4775200" cy="337756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1800">
                <a:latin typeface="Calibri" panose="020F0502020204030204" charset="0"/>
                <a:cs typeface="Calibri" panose="020F0502020204030204" charset="0"/>
              </a:rPr>
              <a:t>In order to better understand the data, we plotted the relationships between the flight number </a:t>
            </a: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vs the</a:t>
            </a:r>
            <a:r>
              <a:rPr lang="en-US" sz="1800">
                <a:latin typeface="Calibri" panose="020F0502020204030204" charset="0"/>
                <a:cs typeface="Calibri" panose="020F0502020204030204" charset="0"/>
              </a:rPr>
              <a:t> launch site, the payload </a:t>
            </a: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vs the</a:t>
            </a:r>
            <a:r>
              <a:rPr lang="en-US" sz="1800">
                <a:latin typeface="Calibri" panose="020F0502020204030204" charset="0"/>
                <a:cs typeface="Calibri" panose="020F0502020204030204" charset="0"/>
              </a:rPr>
              <a:t> launch site, the success rate of each orbit type, the flight number </a:t>
            </a: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vs</a:t>
            </a:r>
            <a:r>
              <a:rPr lang="en-US" sz="1800">
                <a:latin typeface="Calibri" panose="020F0502020204030204" charset="0"/>
                <a:cs typeface="Calibri" panose="020F0502020204030204" charset="0"/>
              </a:rPr>
              <a:t> the orbit type, and the annual trend of launch success.</a:t>
            </a:r>
            <a:endParaRPr lang="en-US" sz="1800">
              <a:latin typeface="Calibri" panose="020F0502020204030204" charset="0"/>
              <a:cs typeface="Calibri" panose="020F0502020204030204" charset="0"/>
            </a:endParaRPr>
          </a:p>
          <a:p>
            <a:pPr marL="0" indent="0">
              <a:buNone/>
            </a:pPr>
            <a:endParaRPr lang="en-US" sz="18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GitHub URL : </a:t>
            </a:r>
            <a:r>
              <a:rPr lang="en-US" sz="18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https://github.com/Sivaraman-VishalRamanathan/FINAL_CAPSTON_PROJECT_IBM_DATA_SCIENCE/blob/main/Vishal_Ramanathan_20231219jupyter-labs-eda-dataviz.ipynb.jupyterlite.ipynb</a:t>
            </a:r>
            <a:endParaRPr lang="en-US" sz="18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255" y="447675"/>
            <a:ext cx="10515600" cy="6502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135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EDA with Data Visualization</a:t>
            </a:r>
            <a:endParaRPr lang="en-US" sz="3135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115" y="1725930"/>
            <a:ext cx="4417060" cy="211391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480" y="4010660"/>
            <a:ext cx="4417695" cy="20148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14375" y="1452245"/>
            <a:ext cx="9745345" cy="455358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The SpaceX dataset was loaded into a PostgreSQL database without requiring us to exit the Jupyter notebook.</a:t>
            </a:r>
            <a:endParaRPr lang="en-US" sz="2000"/>
          </a:p>
          <a:p>
            <a:pPr>
              <a:buFont typeface="Wingdings" panose="05000000000000000000" charset="0"/>
              <a:buChar char="Ø"/>
            </a:pPr>
            <a:r>
              <a:rPr lang="en-IN" altLang="en-US" sz="2000"/>
              <a:t> </a:t>
            </a:r>
            <a:r>
              <a:rPr lang="en-US" sz="2000"/>
              <a:t>To extract meaning from the data, we used SQL and EDA. We created queries to, for example, find out</a:t>
            </a:r>
            <a:r>
              <a:rPr lang="en-IN" altLang="en-US" sz="2000"/>
              <a:t> :</a:t>
            </a:r>
            <a:endParaRPr 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T</a:t>
            </a:r>
            <a:r>
              <a:rPr lang="en-US" sz="2000"/>
              <a:t>he space mission's distinct launch sites' names.</a:t>
            </a:r>
            <a:endParaRPr 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The total mass of payload that NASA's CRS boosters have carried</a:t>
            </a:r>
            <a:r>
              <a:rPr lang="en-IN" altLang="en-US" sz="2000"/>
              <a:t>.</a:t>
            </a:r>
            <a:endParaRPr lang="en-IN" alt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The rocket version F9 v1.1's average payload mass</a:t>
            </a:r>
            <a:r>
              <a:rPr lang="en-IN" altLang="en-US" sz="2000"/>
              <a:t>.</a:t>
            </a:r>
            <a:endParaRPr lang="en-IN" alt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The total number of outcomes from missions that were successful or unsuccessful</a:t>
            </a:r>
            <a:r>
              <a:rPr lang="en-IN" altLang="en-US" sz="2000"/>
              <a:t>.</a:t>
            </a:r>
            <a:endParaRPr lang="en-IN" alt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D</a:t>
            </a:r>
            <a:r>
              <a:rPr lang="en-US" sz="2000"/>
              <a:t>rone ship's unsuccessful landing results, along with the names of the launch sites and</a:t>
            </a:r>
            <a:r>
              <a:rPr lang="en-IN" altLang="en-US" sz="2000"/>
              <a:t> </a:t>
            </a:r>
            <a:r>
              <a:rPr lang="en-US" sz="2000"/>
              <a:t>booster versions.</a:t>
            </a:r>
            <a:endParaRPr 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https://github.com/Sivaraman-VishalRamanathan/FINAL_CAPSTON_PROJECT_IBM_DATA_SCIENCE/blob/main/Vishal_Ramanathan_20231219_jupyter-labs-eda-sql-coursera_sqllite.ipynb</a:t>
            </a:r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135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EDA with SQL</a:t>
            </a:r>
            <a:endParaRPr lang="en-US" sz="3135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428750"/>
            <a:ext cx="10515600" cy="432371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After initialising the map and adding a folium circle and marker for each launch site that has been provided, mark all of the launch sites on it using the NASA coordinates.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Determine and label triumphs and setbacks, create clusters, create an icon as a text title, give an icon colour, and launch sites by providing dummy variables, such as 1 for success and 0 for failure.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The process of measuring the distance between a launch site and its surroundings involves locating launch sites, figuring out the distance between latitude and longitude, making a folium marker to indicate the distance, and adding these characteristics to the map.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The Space X launch sites were marked with folium markers, along with the locations of nearby significant landmarks such as cities, highways, trains, and beaches.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The launch sites were connected to the closest land points using polylines.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Failures to launch rockets are shown by red.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Green stands for success.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sz="18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https://github.com/Sivaraman-VishalRamanathan/FINAL_CAPSTON_PROJECT_IBM_DATA_SCIENCE/blob/main/Vishal_Ramanathan_20231220_lab_jupyter_launch_site_location.jupyterlite.ipynb</a:t>
            </a:r>
            <a:endParaRPr sz="18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Build an Interactive Map with Folium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381125"/>
            <a:ext cx="9745345" cy="46374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A Plotly Dash dashboard was enhanced with the following plots to provide an interactive data visualisation.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Pie chart (px.pie()) displaying each site's total number of successful launches.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This makes it easy to identify the most successful websites.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A dcc.Dropdown() object might be used to filter the chart and view the success/failure ratio for a certain site.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The scatter graph (px.scatter()) illustrates the relationship between the payload mass (kg)  and the outcome (success or failure).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This could have ranges of payload masses blocked off (using a RangeSlider() object).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Moreover, booster version could be used to filter it.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https://github.com/Sivaraman-VishalRamanathan/FINAL_CAPSTON_PROJECT_IBM_DATA_SCIENCE/blob/main/Vishal_Ramanathan_Dash_app.py</a:t>
            </a:r>
            <a:endParaRPr sz="20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>
              <a:buFont typeface="Wingdings" panose="05000000000000000000" charset="0"/>
              <a:buChar char="ü"/>
            </a:pP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 Dash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406525"/>
            <a:ext cx="9745345" cy="477075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T</a:t>
            </a: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o create, assess, and determine which categorization model performed the best, the following procedures were followed: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 b="1">
                <a:latin typeface="Calibri" panose="020F0502020204030204" charset="0"/>
                <a:cs typeface="Calibri" panose="020F0502020204030204" charset="0"/>
              </a:rPr>
              <a:t>Model Creation</a:t>
            </a: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:</a:t>
            </a:r>
            <a:endParaRPr lang="en-US" sz="2400" b="1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4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Download the dataset</a:t>
            </a:r>
            <a:r>
              <a:rPr lang="en-IN" altLang="en-US" sz="2400"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4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Carry out the appropriate preprocessing and standardisation of data.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 Use train_test_split to divide data into training and test data sets.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 Choose the most suitable kind of machine learning algorithms.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 Generate a dictionary of parameters and a GridSearchCV object.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 Align the item with the specifications.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 Train the model using the training data set.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406525"/>
            <a:ext cx="9745345" cy="477075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buFont typeface="Wingdings" panose="05000000000000000000" charset="0"/>
              <a:buChar char="Ø"/>
            </a:pP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 b="1">
                <a:latin typeface="Calibri" panose="020F0502020204030204" charset="0"/>
                <a:cs typeface="Calibri" panose="020F0502020204030204" charset="0"/>
              </a:rPr>
              <a:t>Assessment of the Model</a:t>
            </a: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 b="1">
                <a:latin typeface="Calibri" panose="020F0502020204030204" charset="0"/>
                <a:cs typeface="Calibri" panose="020F0502020204030204" charset="0"/>
              </a:rPr>
              <a:t>: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latin typeface="Calibri" panose="020F0502020204030204" charset="0"/>
                <a:cs typeface="Calibri" panose="020F0502020204030204" charset="0"/>
              </a:rPr>
              <a:t>Verify the adjusted hyperparameters (best_params_) and accuracy (score and best_score_) using the GridSearchCV object that is produced.</a:t>
            </a: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latin typeface="Calibri" panose="020F0502020204030204" charset="0"/>
                <a:cs typeface="Calibri" panose="020F0502020204030204" charset="0"/>
              </a:rPr>
              <a:t>Create a plot and study the confusion matrix.</a:t>
            </a: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 marL="0" indent="0">
              <a:buNone/>
            </a:pP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 b="1">
                <a:latin typeface="Calibri" panose="020F0502020204030204" charset="0"/>
                <a:cs typeface="Calibri" panose="020F0502020204030204" charset="0"/>
              </a:rPr>
              <a:t>Choosing the optimal model for FIT classification</a:t>
            </a: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:</a:t>
            </a: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latin typeface="Calibri" panose="020F0502020204030204" charset="0"/>
                <a:cs typeface="Calibri" panose="020F0502020204030204" charset="0"/>
              </a:rPr>
              <a:t>Examine the accuracy ratings of each selected algorithm.</a:t>
            </a: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000">
                <a:latin typeface="Calibri" panose="020F0502020204030204" charset="0"/>
                <a:cs typeface="Calibri" panose="020F0502020204030204" charset="0"/>
              </a:rPr>
              <a:t> The model that performs the best is the one with the highest accuracy score.</a:t>
            </a: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https://github.com/Sivaraman-VishalRamanathan/FINAL_CAPSTON_PROJECT_IBM_DATA_SCIENCE/blob/main/Vishal_Ramanathan_20231220_SpaceX_Machine_Learning_Prediction_Part_5.jupyterlite.ipynb</a:t>
            </a:r>
            <a:endParaRPr sz="20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Predictive Analysis (Classification)</a:t>
            </a:r>
            <a:r>
              <a:rPr lang="en-IN" alt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 contd.</a:t>
            </a:r>
            <a:endParaRPr lang="en-IN" alt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Results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870" y="4645025"/>
            <a:ext cx="10436860" cy="14071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The number of flights is rising, and launch sites are seeing an increase in success rates as well.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As the number of flights rose, it seems that more landings were successful. 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most landings were at launch location CCAFS SLC 40.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Flight Number vs. Launch Site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360805"/>
            <a:ext cx="10524490" cy="31438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850" y="1412875"/>
            <a:ext cx="5166995" cy="30988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Executive Summary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Introduction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Methodology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Results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Conclusion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Appendix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Outline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255" y="4747895"/>
            <a:ext cx="10370820" cy="121348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As the payload mass increases, launch sites are seeing a rise in success rates as well.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As you can see from the scatter point chart, no rockets with a significant payload mass (more than 10,000) have been launched from the VAFB-SLC launch site.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Payload vs. Launch Site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265" y="1356995"/>
            <a:ext cx="10514965" cy="312166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255" y="5225415"/>
            <a:ext cx="10502265" cy="800100"/>
          </a:xfrm>
          <a:prstGeom prst="rect">
            <a:avLst/>
          </a:prstGeom>
        </p:spPr>
        <p:txBody>
          <a:bodyPr>
            <a:normAutofit fontScale="7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2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2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plot indicates that the highest success rates were attained by ES-L1, GEO, HEO, SSO, and VLEO.</a:t>
            </a:r>
            <a:endParaRPr lang="en-US" sz="222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2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SO has a success rate of 0.</a:t>
            </a:r>
            <a:endParaRPr lang="en-US" sz="222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endParaRPr lang="en-US" sz="222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Success Rate vs. Orbit Type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10" y="1386840"/>
            <a:ext cx="10111740" cy="371729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255" y="4977130"/>
            <a:ext cx="10576560" cy="90424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We see that while there is no correlation between flight number and orbit in the GTO orbit, success in the LEO orbit is correlated with the number of flights.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Flight Number vs. Orbit Type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85" y="1344930"/>
            <a:ext cx="10494645" cy="304990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255" y="4483100"/>
            <a:ext cx="10515600" cy="152336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4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We can see that more successful landings for PO, LEO, and ISS orbits occur when heavy payloads are carried.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The first thing to observe is the impact on ISS of the Pay load Mass between 2000 and 3000.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For GTO, on the other hand, it is difficult to discern between positive landing rate and negative landing rate (unsuccessful mission).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 GTO is also impacted by pay load mass between 3000 and 7000.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Payload vs. Orbit Type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1332230"/>
            <a:ext cx="10511790" cy="296291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255" y="4798695"/>
            <a:ext cx="10530205" cy="121729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9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It is evident that between 2013 and 2020, the success rate grew dramatically.</a:t>
            </a:r>
            <a:endParaRPr lang="en-IN" altLang="en-US" sz="19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9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success rate has significantly increased since 2013. It did, however, somewhat decline in 2018 before gaining strength again.</a:t>
            </a:r>
            <a:endParaRPr lang="en-IN" altLang="en-US" sz="19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1330960"/>
            <a:ext cx="10240645" cy="314515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5300345"/>
            <a:ext cx="9745345" cy="54229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"DISTINCT" key word allows us to obtain the unique values. </a:t>
            </a:r>
            <a:endParaRPr lang="en-IN" alt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All Launch Site Names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340" y="1362075"/>
            <a:ext cx="10328275" cy="350901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959985"/>
            <a:ext cx="10488930" cy="53721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Using "LIMIT," we are only able to obtain 5 rows.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464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Launch Site Names Begin with </a:t>
            </a:r>
            <a:r>
              <a:rPr lang="en-IN" altLang="en-US" sz="464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‘</a:t>
            </a:r>
            <a:r>
              <a:rPr lang="en-US" sz="464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CCA</a:t>
            </a:r>
            <a:r>
              <a:rPr lang="en-IN" altLang="en-US" sz="464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’</a:t>
            </a:r>
            <a:endParaRPr lang="en-IN" altLang="en-US" sz="464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590" y="1333500"/>
            <a:ext cx="10499725" cy="338010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1033780" y="3875405"/>
            <a:ext cx="9281160" cy="71882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Using "SUM," we can obtain the total of all values.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Total Payload Mass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655" y="1348740"/>
            <a:ext cx="10200005" cy="216471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807585"/>
            <a:ext cx="9745345" cy="47498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"AVG" function allows us to obtain the average of all values.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25" y="1482725"/>
            <a:ext cx="9666605" cy="273621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75665" y="4109085"/>
            <a:ext cx="10275570" cy="74549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As we can see, on December 22, 2015, the first ground pad was successfully launched.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110" y="1397635"/>
            <a:ext cx="10135235" cy="22364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770255" y="1476375"/>
            <a:ext cx="6361430" cy="3120390"/>
          </a:xfrm>
          <a:prstGeom prst="rect">
            <a:avLst/>
          </a:prstGeom>
        </p:spPr>
        <p:txBody>
          <a:bodyPr lIns="91440" tIns="45720" rIns="91440" bIns="45720" anchor="t">
            <a:normAutofit fontScale="9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IN" altLang="en-US" sz="2220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20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Summary of methodologies</a:t>
            </a:r>
            <a:r>
              <a:rPr lang="en-IN" altLang="en-US" sz="2220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:</a:t>
            </a:r>
            <a:endParaRPr lang="en-IN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Data Collection through API.</a:t>
            </a:r>
            <a:endParaRPr lang="en-IN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Data Collection with Web Scraping.</a:t>
            </a:r>
            <a:endParaRPr lang="en-IN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Data Wrangling.</a:t>
            </a:r>
            <a:endParaRPr lang="en-IN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Exploratory Data Analysis with SQL.</a:t>
            </a:r>
            <a:endParaRPr lang="en-IN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Exploratory Data Analysis with Data </a:t>
            </a:r>
            <a:r>
              <a:rPr lang="en-US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Visualization.</a:t>
            </a:r>
            <a:endParaRPr lang="en-US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altLang="en-IN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Interactive Visual Analytics with Folium.</a:t>
            </a:r>
            <a:endParaRPr lang="en-US" altLang="en-IN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altLang="en-IN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Machine Learning Prediction.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Executive Summary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70255" y="4634865"/>
            <a:ext cx="5501640" cy="1676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US" sz="2000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Summary of all results</a:t>
            </a:r>
            <a:r>
              <a:rPr lang="en-IN" altLang="en-US" sz="2000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:</a:t>
            </a:r>
            <a:endParaRPr lang="en-IN" altLang="en-US" sz="2000" b="1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Exploratory Data Analysis </a:t>
            </a:r>
            <a:r>
              <a:rPr lang="en-US" altLang="en-IN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result</a:t>
            </a:r>
            <a:r>
              <a:rPr lang="en-IN" altLang="en-US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.</a:t>
            </a:r>
            <a:endParaRPr lang="en-IN" altLang="en-US" sz="16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altLang="en-IN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Interactive analytics screenshots.</a:t>
            </a:r>
            <a:endParaRPr lang="en-US" altLang="en-IN" sz="16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altLang="en-IN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Predictive Analytics result.</a:t>
            </a:r>
            <a:endParaRPr lang="en-US" sz="16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443730"/>
            <a:ext cx="10313035" cy="820420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landing result was identified as a "success drone" after the payload mass data was only collected between 4000 and 6000.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165" y="1394460"/>
            <a:ext cx="10041255" cy="263398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753610"/>
            <a:ext cx="10507980" cy="91503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We may use "COUNT" and LIKE "Success%" and "Failure%" to obtain the total number of successful and Failure missions.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25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Total Number of Successful and Failure Mission Outcomes</a:t>
            </a:r>
            <a:endParaRPr lang="en-US" sz="3625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930" y="1379220"/>
            <a:ext cx="10179685" cy="319278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862830"/>
            <a:ext cx="10220960" cy="62484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We can get the maximum payload masses by using “MAX” function.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85" y="1450975"/>
            <a:ext cx="10341610" cy="314642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731385"/>
            <a:ext cx="10296525" cy="97091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4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Month(DATE) can be used to obtain the months, and "2015" is the year value that we supplied to the WHERE function.</a:t>
            </a:r>
            <a:endParaRPr lang="en-IN" altLang="en-US" sz="24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2015 Launch Records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410" y="1330960"/>
            <a:ext cx="10243185" cy="324548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50265" y="4856480"/>
            <a:ext cx="10323195" cy="88582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We may arrange the values in decreasing order by using "ORDER," and we can count all of the numbers as we did before by using "COUNT."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4145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Rank Landing Outcomes Between 2010-06-04 and 2017-03-20</a:t>
            </a:r>
            <a:endParaRPr lang="en-US" sz="4145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660" y="1384300"/>
            <a:ext cx="10332085" cy="337439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978535" y="5455920"/>
            <a:ext cx="9745345" cy="465455"/>
          </a:xfrm>
          <a:prstGeom prst="rect">
            <a:avLst/>
          </a:prstGeom>
        </p:spPr>
        <p:txBody>
          <a:bodyPr lIns="91440" tIns="45720" rIns="91440" bIns="45720" anchor="t">
            <a:normAutofit fontScale="9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/>
              <a:t> Every launch occurs close to Florida, California, and the United States.</a:t>
            </a:r>
            <a:endParaRPr lang="en-IN" alt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IN" alt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All Launch Sites Location Markers</a:t>
            </a:r>
            <a:endParaRPr lang="en-IN" alt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535" y="1329055"/>
            <a:ext cx="10319385" cy="404241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86765" y="5359400"/>
            <a:ext cx="10258425" cy="38862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lvl="5"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>
                <a:solidFill>
                  <a:schemeClr val="accent3">
                    <a:lumMod val="25000"/>
                  </a:schemeClr>
                </a:solidFill>
              </a:rPr>
              <a:t>Green means successful &amp;  Red means Failure</a:t>
            </a:r>
            <a:endParaRPr lang="en-IN" alt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IN" alt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Color Labeled Launch Outcomes</a:t>
            </a:r>
            <a:endParaRPr lang="en-IN" alt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" y="1337945"/>
            <a:ext cx="3501390" cy="21431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050" y="1337945"/>
            <a:ext cx="3450590" cy="21266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2920" y="1337945"/>
            <a:ext cx="2905760" cy="21450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60" y="3562350"/>
            <a:ext cx="4745990" cy="169926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6590" y="3562350"/>
            <a:ext cx="5308600" cy="169608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6605" y="4057015"/>
            <a:ext cx="10514965" cy="81153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distances between the launch sites and their proximity to railway tracks were quite short.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Launch Sites in Close Distance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750" y="1362710"/>
            <a:ext cx="2958465" cy="22294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4975" y="1380490"/>
            <a:ext cx="2809240" cy="22117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2960" y="1380490"/>
            <a:ext cx="3508375" cy="217614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31243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Introduction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831215" y="1415415"/>
            <a:ext cx="10626725" cy="50088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0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IN" altLang="en-US" sz="2665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665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Project background and context 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SpaceX spent around 62 million on Falcon 9 rocket launches.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fact that SpaceX can land and reuse the rocket's first stage accounts for a considerable amount of the   savings as compared to other providers, which normally charge more than 165 million.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If we are able to predict whether the first stage will land, we can use this information to estimate the cost of a launch and determine whether another company should compete with SpaceX for a rocket launch.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Ultimately, this research will be able to predict whether or not the Space X Falcon 9 first stage will land successfully.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0" indent="0">
              <a:spcBef>
                <a:spcPts val="1400"/>
              </a:spcBef>
              <a:buFont typeface="Wingdings" panose="05000000000000000000" charset="0"/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IN" altLang="en-US" sz="2665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665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Problems you want to find answers :</a:t>
            </a:r>
            <a:endParaRPr lang="en-US" sz="2665" b="1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What elements affect the rocket's likelihood of a successful landing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way in which different elements interact to determine the likelihood of a successful landing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What operational conditions must be met in order to guarantee the success of the landing programme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358640"/>
            <a:ext cx="10543540" cy="1306195"/>
          </a:xfrm>
          <a:prstGeom prst="rect">
            <a:avLst/>
          </a:prstGeom>
        </p:spPr>
        <p:txBody>
          <a:bodyPr lIns="91440" tIns="45720" rIns="91440" bIns="45720" anchor="t">
            <a:normAutofit fontScale="85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With 41.7%, KSC LC 39A has the highest success rate.</a:t>
            </a:r>
            <a:endParaRPr lang="en-IN" alt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CCAFS LC 40 follows with a 29.2% share.</a:t>
            </a:r>
            <a:endParaRPr lang="en-IN" alt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Finally, with 16.7% and 12.5%, respectively, VAFB SLC 4E and CCAFS SLC 40.</a:t>
            </a:r>
            <a:endParaRPr lang="en-IN" alt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4145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Launch Performance Index</a:t>
            </a:r>
            <a:endParaRPr lang="en-US" sz="4145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115" y="1377315"/>
            <a:ext cx="10303510" cy="275653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60" y="4909820"/>
            <a:ext cx="10551795" cy="79248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With a payload range of 2000 kg to 10,000 kg, the KSC LC 39A gets the greatest score of 76.9%, while the FT booster version has the highest score.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Launch Location with Best Rating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930" y="1394460"/>
            <a:ext cx="10077450" cy="303149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5631815"/>
            <a:ext cx="10414635" cy="635635"/>
          </a:xfrm>
          <a:prstGeom prst="rect">
            <a:avLst/>
          </a:prstGeom>
        </p:spPr>
        <p:txBody>
          <a:bodyPr lIns="91440" tIns="45720" rIns="91440" bIns="45720" anchor="t">
            <a:normAutofit fontScale="6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First Screenshot shows the payload 0kg - 5000kg.</a:t>
            </a:r>
            <a:endParaRPr lang="en-IN" altLang="en-US" sz="18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Second Screenshot shows payload 6000kg -10000kg.</a:t>
            </a:r>
            <a:endParaRPr lang="en-IN" altLang="en-US" sz="18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Payload vs. Launch Outcome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" y="1324610"/>
            <a:ext cx="10248265" cy="19958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085" y="3372485"/>
            <a:ext cx="10240645" cy="215773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255" y="5125085"/>
            <a:ext cx="10099040" cy="7689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Here K nearest Neighbors have the highest accuracy and other three methods have the same accuracy hence we are choosing K nearest for classification.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Classification Accuracy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415" y="1345565"/>
            <a:ext cx="9601200" cy="3479165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255" y="1523365"/>
            <a:ext cx="5785485" cy="381190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decision tree classifier's confusion matrix demonstrates the classifier's ability to discriminate between the various classes. 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False positives are the main issue.i.e., the classifier interprets an unsuccessful landing as a successful landing.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selected Logistic Regression model's confusion matrix is displayed in the graphic.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Only three labels were incorrectly predicted by the model.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22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Confusion Matrix</a:t>
            </a:r>
            <a:endParaRPr lang="en-US" sz="322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2694" y="1880339"/>
            <a:ext cx="4281910" cy="3097321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255" y="1446530"/>
            <a:ext cx="10296525" cy="4584700"/>
          </a:xfrm>
          <a:prstGeom prst="rect">
            <a:avLst/>
          </a:prstGeom>
        </p:spPr>
        <p:txBody>
          <a:bodyPr>
            <a:normAutofit fontScale="7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IN" altLang="en-US" sz="3430" b="1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3430" b="1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We can then draw the following conclusion :</a:t>
            </a:r>
            <a:endParaRPr lang="en-US" sz="3430" b="1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success rate at a launch site increases with the number of flights conducted there.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launch success rate increased from 2013 to 2020.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The success percentage of rocket landings rose dramatically starting in 2015. It was also evident that the number of flights had an impact on landing success.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Orbits with the highest success rate were ES-L1, GEO, HEO, SSO, and VLEO.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Out of all the sites, KSC LC-39A had the most successful launches.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For this problem, the optimal machine learning algorithm is the decision tree classifier.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Their launch sites are all situated away from neighbouring cities and close to the coast. They were able to test their rocket landings with minimal interruption thanks to this.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 machine learning model that can forecast the outcome of rocket launches with an accuracy of 83.33% was trained using all of this data.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22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Conclusions</a:t>
            </a:r>
            <a:endParaRPr lang="en-US" sz="322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Relevant codes have been submitted to the Github supplied below :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Github link : </a:t>
            </a:r>
            <a:r>
              <a:rPr sz="22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</a:rPr>
              <a:t>https://github.com/Sivaraman-VishalRamanathan/FINAL_CAPSTON_PROJECT_IBM_DATA_SCIENCE</a:t>
            </a:r>
            <a:endParaRPr sz="22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Appendix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960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b="1" dirty="0">
                <a:solidFill>
                  <a:schemeClr val="bg2">
                    <a:lumMod val="50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Utilising the spaceX API and web scraping from Wikipedia, data was gathered.</a:t>
            </a:r>
            <a:endParaRPr lang="en-US" sz="7600" b="1" dirty="0">
              <a:solidFill>
                <a:schemeClr val="bg2">
                  <a:lumMod val="50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b="1" dirty="0">
                <a:solidFill>
                  <a:schemeClr val="bg2">
                    <a:lumMod val="50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We used one-hot encoding on the categorical features.</a:t>
            </a:r>
            <a:endParaRPr lang="en-US" sz="7600" b="1" dirty="0">
              <a:solidFill>
                <a:schemeClr val="bg2">
                  <a:lumMod val="50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b="1" dirty="0">
                <a:solidFill>
                  <a:schemeClr val="bg2">
                    <a:lumMod val="50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Building the optimal model for Machine Learning.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Methodology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460500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IN" altLang="en-US" sz="2400" b="1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 b="1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Describe how data sets were collected :</a:t>
            </a:r>
            <a:endParaRPr lang="en-US" sz="2400" b="1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Utilising a receive call to the SpaceX API, data was gathered.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Next, we used the.json() function call to decode the response content as JSON and the.json_normalize() method to convert it into a pandas dataframe.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After that, we cleaned the data, looked for any missing values, and, if needed, filled them in.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Additionally, we used BeautifulSoup to perform web scraping of Wikipedia to find launch records for the Falcon 9.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aim was to retrieve the launch records in the form of an HTML table, parse the information, and then transform it into a pandas dataframe for upcoming examination.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Data Collection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SpaceX API's get request was utilised to gather data, clean the requested data, and do some simple data wrangling and formatting.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GitHub URL : </a:t>
            </a:r>
            <a:r>
              <a:rPr lang="en-US"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</a:rPr>
              <a:t>https://github.com/Sivaraman-VishalRamanathan/FINAL_CAPSTON_PROJECT_IBM_DATA_SCIENCE/blob/main/Vishal_Ramanathan_20231218_jupyter-labs-spacex-data-collection-api.ipynb</a:t>
            </a:r>
            <a:endParaRPr lang="en-US" sz="20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290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Data Collection – SpaceX API</a:t>
            </a:r>
            <a:endParaRPr lang="en-US" sz="290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420" y="1783080"/>
            <a:ext cx="5477510" cy="42500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655" y="1842135"/>
            <a:ext cx="4439920" cy="401002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Using BeautifulSoup, we used web scraping to gather Falcon 9 launch records. The table was parsed, and a pandas dataframe was created.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None/>
            </a:pP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lang="en-US"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https://github.com/Sivaraman-VishalRamanathan/FINAL_CAPSTON_PROJECT_IBM_DATA_SCIENCE/blob/main/Vishal_Ramanathan_20231218_jupyter-labs-webscraping.ipynb</a:t>
            </a:r>
            <a:endParaRPr lang="en-US" sz="20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22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Data Collection - Scraping</a:t>
            </a:r>
            <a:endParaRPr lang="en-US" sz="322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>
              <a:cs typeface="Calibri" panose="020F0502020204030204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420" y="1785620"/>
            <a:ext cx="5482590" cy="42398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13461</Words>
  <Application>WPS Presentation</Application>
  <PresentationFormat>Widescreen</PresentationFormat>
  <Paragraphs>391</Paragraphs>
  <Slides>48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68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SF Pro</vt:lpstr>
      <vt:lpstr>Alex Brush</vt:lpstr>
      <vt:lpstr>Arial</vt:lpstr>
      <vt:lpstr>IBM Plex Mono Text</vt:lpstr>
      <vt:lpstr>Tribal Butterflies</vt:lpstr>
      <vt:lpstr>Wingdings</vt:lpstr>
      <vt:lpstr>Calibri</vt:lpstr>
      <vt:lpstr>Abadi</vt:lpstr>
      <vt:lpstr>Calibri</vt:lpstr>
      <vt:lpstr>Times New Roman</vt:lpstr>
      <vt:lpstr>Microsoft YaHei</vt:lpstr>
      <vt:lpstr>Arial Unicode MS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Visha</cp:lastModifiedBy>
  <cp:revision>433</cp:revision>
  <dcterms:created xsi:type="dcterms:W3CDTF">2021-04-29T18:58:00Z</dcterms:created>
  <dcterms:modified xsi:type="dcterms:W3CDTF">2023-12-20T22:06:14Z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3115FD27833D4F9BA01A303B9E274E18</vt:lpwstr>
  </property>
  <property fmtid="{D5CDD505-2E9C-101B-9397-08002B2CF9AE}" pid="4" name="KSOProductBuildVer">
    <vt:lpwstr>1033-11.2.0.11225</vt:lpwstr>
  </property>
</Properties>
</file>